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4">
  <p:sldMasterIdLst>
    <p:sldMasterId id="2147483659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71" r:id="rId6"/>
    <p:sldId id="311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265" r:id="rId20"/>
    <p:sldId id="266" r:id="rId21"/>
  </p:sldIdLst>
  <p:sldSz cx="9144000" cy="5143500" type="screen16x9"/>
  <p:notesSz cx="6858000" cy="9144000"/>
  <p:embeddedFontLst>
    <p:embeddedFont>
      <p:font typeface="Montserrat" charset="0"/>
      <p:regular r:id="rId23"/>
      <p:bold r:id="rId24"/>
      <p:italic r:id="rId25"/>
      <p:boldItalic r:id="rId26"/>
    </p:embeddedFont>
    <p:embeddedFont>
      <p:font typeface="DM Sans" charset="0"/>
      <p:regular r:id="rId27"/>
      <p:bold r:id="rId28"/>
      <p:italic r:id="rId29"/>
      <p:boldItalic r:id="rId30"/>
    </p:embeddedFont>
    <p:embeddedFont>
      <p:font typeface="Calibri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792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1866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88F1DA74-88F9-DEE6-C889-39F1AAB9A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xmlns="" id="{62A3F361-3413-0670-E2F8-B0F57E895F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xmlns="" id="{5FA73C2B-6366-7330-4E4C-3D0CA5283E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1708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22899009-1619-ACF4-1BCB-7730C185C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xmlns="" id="{6A1C40FC-80A6-93D8-552C-24AD639DEA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xmlns="" id="{2374C298-22B4-31B5-334D-77B22620A5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453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56A46ADC-66DC-58AC-1CD6-DDFCB15BC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xmlns="" id="{B5AFBC63-4B07-4AA4-F409-FEB654E9B1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xmlns="" id="{F3D4B4CD-EB89-C849-8CCF-9C0EA461ED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4568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E9D1F2BD-64E2-011C-DF88-1C07472DC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xmlns="" id="{781EA454-EB14-807D-C48D-04F195EFD0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xmlns="" id="{03DB36B9-E5C0-CEAC-31C0-B55F19D636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9175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0C09AAFA-5B5D-D41A-2182-DFCE47C2A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xmlns="" id="{44F87D24-8E87-87F2-EFB9-33D51A4E9D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xmlns="" id="{840F41BB-BE28-E5EA-FDF7-9EA0775DFC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3756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05F16654-6FD9-BD51-D641-681600F6A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xmlns="" id="{B3B65F74-2834-89AF-B89D-F2FC89671D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xmlns="" id="{392B8AA2-C620-5DB7-3F71-57531F81E5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718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6335692A-90ED-58C7-EDB9-DF926AA7A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xmlns="" id="{6D950687-FE8C-D0A6-FA27-8B59ABEA05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xmlns="" id="{378EE152-CDB1-3F71-EA7F-FA67B1905A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92767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BF9A677E-1707-DD1E-1FBD-111B4BD66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xmlns="" id="{F2CD68DB-D2BC-13FC-81CF-DD7685B16F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xmlns="" id="{E4B1E39C-1AF0-4295-CCA6-048ADA4773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33589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4605F5C0-6B8A-2090-950E-080CBEBDB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xmlns="" id="{6C81D812-2046-EAF8-9758-F639940999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xmlns="" id="{A80EF496-6996-D8B1-B712-DA053EE401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42885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xmlns="" id="{877035D8-1E42-75CF-8262-A0CDABE54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xmlns="" id="{BDE39A8E-A2DD-B43B-6BE8-35A7B9B7AA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xmlns="" id="{31569FDA-4373-C58E-14D4-A5B0074233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4868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xmlns="" id="{15853D7D-2A47-0B61-2EA2-BD068488B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xmlns="" id="{C4372C26-9A74-E61F-7000-2E80643B7B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xmlns="" id="{D48BC47B-BA92-84C5-CA16-6032DC5E15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39098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xmlns="" id="{58C86077-322A-481F-3189-9E6003DF2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xmlns="" id="{C047AECA-4E31-590B-AFC6-C775E603C5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xmlns="" id="{FE969B2C-4702-EF63-F989-9BDBFEA41E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3042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xmlns="" id="{D82BE8B5-0665-D077-EDB9-A1D7BFEA8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xmlns="" id="{3DDBD0E2-F8D6-EE79-5884-75D91069D6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xmlns="" id="{F9363081-A115-AEEB-AB2C-3723855B95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7462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xmlns="" id="{D6822289-9432-1897-4108-0A274D5F2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xmlns="" id="{6B455073-F6E5-9462-5966-4DCD6508EE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xmlns="" id="{4D43887F-993A-484F-57FF-19B80ECB94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2596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D98587A1-DC18-FB85-D6C4-CBCFAC3F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xmlns="" id="{F6EE0A9F-7508-EBD9-D243-2BD1D645F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xmlns="" id="{2130B2EF-2999-9AB0-6485-4C8679D20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387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C8130E66-0884-ABE4-4427-9C63DD133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xmlns="" id="{1FCD3767-C6FA-3EC4-1941-BAF312D3FE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xmlns="" id="{9FA1F96F-CA11-C5AE-DBCD-31BB6F654E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245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216508A2-C59B-581E-F189-F23631001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xmlns="" id="{E235470A-027E-9587-4397-4AC53A23C3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xmlns="" id="{431A603F-B147-681A-DDA8-D0DFF12024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2995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B9AE4BE6-CA06-3A2E-E5F4-85A99473E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xmlns="" id="{BCA36C94-1B4D-E52D-0983-DB6325BD5A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xmlns="" id="{FEDC66DF-C15C-2AB7-30B9-71690A04E3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6823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F4EA1470-F215-835B-63F2-3C9C44822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xmlns="" id="{255263D8-41D1-2371-7C30-125B1C3ECE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xmlns="" id="{0A6F924F-628C-EB79-6009-2F960C01D8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2801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260909" y="1483875"/>
            <a:ext cx="5666364" cy="170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3900" b="1" dirty="0">
              <a:solidFill>
                <a:srgbClr val="FF6C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BEM VINDOS</a:t>
            </a:r>
            <a:endParaRPr sz="6000" b="1" dirty="0">
              <a:solidFill>
                <a:srgbClr val="FF6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xmlns="" id="{BCA584BD-FC5F-396E-E60B-21DAF848A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xmlns="" id="{BB6F4A4F-273B-391B-B369-36F27958B06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xmlns="" id="{0FCE6C0E-E96A-929F-AC53-10B776CEE4F7}"/>
              </a:ext>
            </a:extLst>
          </p:cNvPr>
          <p:cNvSpPr txBox="1"/>
          <p:nvPr/>
        </p:nvSpPr>
        <p:spPr>
          <a:xfrm>
            <a:off x="96253" y="88826"/>
            <a:ext cx="8614609" cy="2468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04 – Utilização da conta bancária específica</a:t>
            </a:r>
            <a:endParaRPr lang="pt-BR" sz="24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Obrigatória para separar recursos do convênio dos demais da entidade. Facilita auditoria e controle.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 smtClean="0">
                <a:effectLst/>
                <a:highlight>
                  <a:srgbClr val="FFFF00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Mecanismos para abertura de conta exclusiva em nome da Prefeitura para fins de obras </a:t>
            </a:r>
            <a:r>
              <a:rPr lang="pt-BR" sz="2400" kern="100" dirty="0">
                <a:effectLst/>
                <a:highlight>
                  <a:srgbClr val="FFFF00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 pavimentação.</a:t>
            </a:r>
            <a:endParaRPr lang="pt-BR" sz="2400" dirty="0">
              <a:solidFill>
                <a:schemeClr val="tx1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1C392BAF-2BCC-8FE0-4A39-DC79CF682453}"/>
              </a:ext>
            </a:extLst>
          </p:cNvPr>
          <p:cNvSpPr txBox="1"/>
          <p:nvPr/>
        </p:nvSpPr>
        <p:spPr>
          <a:xfrm>
            <a:off x="1790299" y="4382352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800" b="1" dirty="0">
                <a:solidFill>
                  <a:schemeClr val="bg1"/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EXECUÇÃO DOS INSTRUMENTOS</a:t>
            </a:r>
            <a:endParaRPr sz="2800" dirty="0">
              <a:solidFill>
                <a:schemeClr val="bg1"/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031686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xmlns="" id="{0C3844B0-2B7A-432B-1207-C8A72AD5B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xmlns="" id="{F4DB2C9C-90FE-85B9-CCB4-C98461A1B3D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xmlns="" id="{2A02E9A7-3334-BCCB-5489-30F9D01542DC}"/>
              </a:ext>
            </a:extLst>
          </p:cNvPr>
          <p:cNvSpPr txBox="1"/>
          <p:nvPr/>
        </p:nvSpPr>
        <p:spPr>
          <a:xfrm>
            <a:off x="96253" y="88826"/>
            <a:ext cx="8614609" cy="200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05 – Registro de despesas e comprovantes</a:t>
            </a:r>
            <a:endParaRPr lang="pt-BR" sz="24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Despesas devem ser registradas com </a:t>
            </a:r>
            <a:r>
              <a:rPr lang="pt-BR" sz="24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notas fiscais, recibos e comprovantes bancários</a:t>
            </a:r>
            <a:r>
              <a:rPr lang="pt-BR" sz="2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kern="100" dirty="0">
                <a:effectLst/>
                <a:highlight>
                  <a:srgbClr val="FFFF00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Upload de nota fiscal de materiais de construção no </a:t>
            </a:r>
            <a:r>
              <a:rPr lang="pt-BR" sz="2000" kern="100" dirty="0" err="1">
                <a:effectLst/>
                <a:highlight>
                  <a:srgbClr val="FFFF00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TransfereGov</a:t>
            </a:r>
            <a:r>
              <a:rPr lang="pt-BR" sz="2000" kern="100" dirty="0">
                <a:effectLst/>
                <a:highlight>
                  <a:srgbClr val="FFFF00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2400" dirty="0">
              <a:solidFill>
                <a:schemeClr val="tx1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23A4D3E0-4B24-434F-C944-E59A000651C1}"/>
              </a:ext>
            </a:extLst>
          </p:cNvPr>
          <p:cNvSpPr txBox="1"/>
          <p:nvPr/>
        </p:nvSpPr>
        <p:spPr>
          <a:xfrm>
            <a:off x="1790299" y="4382352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800" b="1" dirty="0">
                <a:solidFill>
                  <a:schemeClr val="bg1"/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EXECUÇÃO DOS INSTRUMENTOS</a:t>
            </a:r>
            <a:endParaRPr sz="2800" dirty="0">
              <a:solidFill>
                <a:schemeClr val="bg1"/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178435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xmlns="" id="{28E80328-56B4-886B-4577-E7BA8AAF0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xmlns="" id="{5498D23A-DDF2-776A-A144-24D26B664D9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xmlns="" id="{3E643E2D-A56C-80D3-DD5A-2640D356C1D2}"/>
              </a:ext>
            </a:extLst>
          </p:cNvPr>
          <p:cNvSpPr txBox="1"/>
          <p:nvPr/>
        </p:nvSpPr>
        <p:spPr>
          <a:xfrm>
            <a:off x="96253" y="88826"/>
            <a:ext cx="8614609" cy="200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06 – Alterações no plano de trabalho</a:t>
            </a:r>
            <a:endParaRPr lang="pt-BR" sz="24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Mudanças em metas ou cronograma exigem solicitação formal e aprovação do concedente.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kern="100" dirty="0">
                <a:effectLst/>
                <a:highlight>
                  <a:srgbClr val="FFFF00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Inclusão de nova etapa em projeto cultural por necessidade local.</a:t>
            </a:r>
            <a:endParaRPr lang="pt-BR" sz="2400" kern="100" dirty="0">
              <a:effectLst/>
              <a:highlight>
                <a:srgbClr val="FFFF00"/>
              </a:highlight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FDF3609B-4832-E15C-6826-169B2795B642}"/>
              </a:ext>
            </a:extLst>
          </p:cNvPr>
          <p:cNvSpPr txBox="1"/>
          <p:nvPr/>
        </p:nvSpPr>
        <p:spPr>
          <a:xfrm>
            <a:off x="1790299" y="4382352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800" b="1" dirty="0">
                <a:solidFill>
                  <a:schemeClr val="bg1"/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EXECUÇÃO DOS INSTRUMENTOS</a:t>
            </a:r>
            <a:endParaRPr sz="2800" dirty="0">
              <a:solidFill>
                <a:schemeClr val="bg1"/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14242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xmlns="" id="{3FC9325F-8021-C159-56D4-896AD50AA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xmlns="" id="{7FD44459-1E1F-9947-4A02-768B2F75F55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xmlns="" id="{6EDCB6FA-6906-6047-C8FE-E0C5C4D21D01}"/>
              </a:ext>
            </a:extLst>
          </p:cNvPr>
          <p:cNvSpPr txBox="1"/>
          <p:nvPr/>
        </p:nvSpPr>
        <p:spPr>
          <a:xfrm>
            <a:off x="96253" y="88826"/>
            <a:ext cx="8614609" cy="2073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07 – Reprogramações e prorrogações</a:t>
            </a:r>
            <a:endParaRPr lang="pt-BR" sz="24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Permitem ajustar prazos e valores diante de imprevistos. Devem ser justificadas e aprovadas.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highlight>
                  <a:srgbClr val="FFFF00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Prorrogação de convênio por atraso em licitação.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2B10558E-B219-A236-7DDB-70E0E891C03F}"/>
              </a:ext>
            </a:extLst>
          </p:cNvPr>
          <p:cNvSpPr txBox="1"/>
          <p:nvPr/>
        </p:nvSpPr>
        <p:spPr>
          <a:xfrm>
            <a:off x="1790299" y="4382352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800" b="1" dirty="0">
                <a:solidFill>
                  <a:schemeClr val="bg1"/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EXECUÇÃO DOS INSTRUMENTOS</a:t>
            </a:r>
            <a:endParaRPr sz="2800" dirty="0">
              <a:solidFill>
                <a:schemeClr val="bg1"/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104962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xmlns="" id="{27806594-DB7E-6C97-4C15-12459B5F2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xmlns="" id="{96695C99-8652-51B3-7D98-DA6910F902B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xmlns="" id="{17C68F02-83BA-66E3-B314-76387921D84A}"/>
              </a:ext>
            </a:extLst>
          </p:cNvPr>
          <p:cNvSpPr txBox="1"/>
          <p:nvPr/>
        </p:nvSpPr>
        <p:spPr>
          <a:xfrm>
            <a:off x="96253" y="88826"/>
            <a:ext cx="8614609" cy="296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08 – Gestão de saldos e rendimentos</a:t>
            </a:r>
            <a:endParaRPr lang="pt-BR" sz="24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Observar o contido no Termo de Compromisso – sobre rendimentos da conta se podem ou não ser aplicados no objeto do convênio.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highlight>
                  <a:srgbClr val="FFFF00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As vezes os rendimentos são usados para complementar compra de equipamentos.</a:t>
            </a:r>
            <a:endParaRPr lang="pt-BR" sz="2400" dirty="0">
              <a:solidFill>
                <a:schemeClr val="tx1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750463D0-51CE-03E5-53A2-CDE61314EFE4}"/>
              </a:ext>
            </a:extLst>
          </p:cNvPr>
          <p:cNvSpPr txBox="1"/>
          <p:nvPr/>
        </p:nvSpPr>
        <p:spPr>
          <a:xfrm>
            <a:off x="1790299" y="4382352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800" b="1" dirty="0">
                <a:solidFill>
                  <a:schemeClr val="bg1"/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EXECUÇÃO DOS INSTRUMENTOS</a:t>
            </a:r>
            <a:endParaRPr sz="2800" dirty="0">
              <a:solidFill>
                <a:schemeClr val="bg1"/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695551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xmlns="" id="{43CDC86D-AD4C-6F58-AAB0-34095837E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xmlns="" id="{455D531F-7931-80FE-50A8-6387CC9B707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xmlns="" id="{FCCC3587-FD65-1EEA-35CB-9CA8ECF39CC2}"/>
              </a:ext>
            </a:extLst>
          </p:cNvPr>
          <p:cNvSpPr txBox="1"/>
          <p:nvPr/>
        </p:nvSpPr>
        <p:spPr>
          <a:xfrm>
            <a:off x="96253" y="88826"/>
            <a:ext cx="8614609" cy="193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2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09 – Procedimentos de cancelamento e devolução de recursos</a:t>
            </a:r>
            <a:endParaRPr lang="pt-BR" sz="22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 o objeto não for executado, recursos devem ser devolvidos à União.</a:t>
            </a:r>
            <a:br>
              <a:rPr lang="pt-BR" sz="2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kern="100" dirty="0">
                <a:effectLst/>
                <a:highlight>
                  <a:srgbClr val="FFFF00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Devolução de saldo não utilizado para a conta única da união.</a:t>
            </a:r>
            <a:endParaRPr lang="pt-BR" sz="2400" dirty="0">
              <a:solidFill>
                <a:schemeClr val="tx1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E47418B3-BB58-0A6C-82FD-7209A101CA98}"/>
              </a:ext>
            </a:extLst>
          </p:cNvPr>
          <p:cNvSpPr txBox="1"/>
          <p:nvPr/>
        </p:nvSpPr>
        <p:spPr>
          <a:xfrm>
            <a:off x="1790299" y="4382352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800" b="1" dirty="0">
                <a:solidFill>
                  <a:schemeClr val="bg1"/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EXECUÇÃO DOS INSTRUMENTOS</a:t>
            </a:r>
            <a:endParaRPr sz="2800" dirty="0">
              <a:solidFill>
                <a:schemeClr val="bg1"/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624776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xmlns="" id="{D2199366-F7A1-9D5D-A5A5-EBCD9F112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xmlns="" id="{FB0C62DA-CCB7-F697-DD2E-135DB1F0D80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xmlns="" id="{1D9F16FD-7975-126F-4681-C7D1E2D66BA5}"/>
              </a:ext>
            </a:extLst>
          </p:cNvPr>
          <p:cNvSpPr txBox="1"/>
          <p:nvPr/>
        </p:nvSpPr>
        <p:spPr>
          <a:xfrm>
            <a:off x="96253" y="88826"/>
            <a:ext cx="8614609" cy="2073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10 – Comunicação com a concedente via sistema</a:t>
            </a:r>
            <a:endParaRPr lang="pt-BR" sz="24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Toda interação deve ocorrer pelo </a:t>
            </a:r>
            <a:r>
              <a:rPr lang="pt-BR" sz="2400" b="1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TransfereGov</a:t>
            </a:r>
            <a:r>
              <a:rPr lang="pt-BR" sz="2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garantindo registro oficial.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highlight>
                  <a:srgbClr val="FFFF00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Envio de justificativa de atraso diretamente pelo sistema.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0D4DAF40-7073-2389-EEA6-1BB44E3B5066}"/>
              </a:ext>
            </a:extLst>
          </p:cNvPr>
          <p:cNvSpPr txBox="1"/>
          <p:nvPr/>
        </p:nvSpPr>
        <p:spPr>
          <a:xfrm>
            <a:off x="1790299" y="4382352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800" b="1" dirty="0">
                <a:solidFill>
                  <a:schemeClr val="bg1"/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EXECUÇÃO DOS INSTRUMENTOS</a:t>
            </a:r>
            <a:endParaRPr sz="2800" dirty="0">
              <a:solidFill>
                <a:schemeClr val="bg1"/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291630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xmlns="" id="{7C017642-5892-1329-5287-9B5EBE8CC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xmlns="" id="{49B546A3-41B7-8BE3-3CD1-DF2F4E1012A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xmlns="" id="{E027C406-142B-6A6C-D24E-55B88DE0A210}"/>
              </a:ext>
            </a:extLst>
          </p:cNvPr>
          <p:cNvSpPr txBox="1"/>
          <p:nvPr/>
        </p:nvSpPr>
        <p:spPr>
          <a:xfrm>
            <a:off x="96253" y="88826"/>
            <a:ext cx="8614609" cy="2073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11 – Registro de ocorrências e justificativas</a:t>
            </a:r>
            <a:endParaRPr lang="pt-BR" sz="24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Ocorrências como atrasos ou problemas técnicos devem ser registradas com justificativas.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highlight>
                  <a:srgbClr val="FFFF00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Atraso em obra por chuvas intensas informado no sistema.</a:t>
            </a:r>
            <a:endParaRPr lang="pt-BR" sz="2400" dirty="0">
              <a:solidFill>
                <a:schemeClr val="tx1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8E2B76A3-2F29-9F3B-745A-49B922203D3D}"/>
              </a:ext>
            </a:extLst>
          </p:cNvPr>
          <p:cNvSpPr txBox="1"/>
          <p:nvPr/>
        </p:nvSpPr>
        <p:spPr>
          <a:xfrm>
            <a:off x="1790299" y="4382352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800" b="1" dirty="0">
                <a:solidFill>
                  <a:schemeClr val="bg1"/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EXECUÇÃO DOS INSTRUMENTOS</a:t>
            </a:r>
            <a:endParaRPr sz="2800" dirty="0">
              <a:solidFill>
                <a:schemeClr val="bg1"/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6447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xmlns="" id="{80D35260-EA37-2F62-A6BE-3214B59DD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xmlns="" id="{AF8A1FCE-6BFB-FC99-362E-0DE20706CA9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xmlns="" id="{61D5C49B-0780-3FFE-F6BD-67A9BDDD5225}"/>
              </a:ext>
            </a:extLst>
          </p:cNvPr>
          <p:cNvSpPr txBox="1"/>
          <p:nvPr/>
        </p:nvSpPr>
        <p:spPr>
          <a:xfrm>
            <a:off x="96253" y="88826"/>
            <a:ext cx="8614609" cy="2699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12 – Boas práticas na execução física e financeira dos instrumentos</a:t>
            </a:r>
            <a:endParaRPr lang="pt-BR" sz="24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Incluem </a:t>
            </a:r>
            <a:r>
              <a:rPr lang="pt-BR" sz="24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planejamento, transparência, controle interno e participação social</a:t>
            </a:r>
            <a:r>
              <a:rPr lang="pt-BR" sz="2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highlight>
                  <a:srgbClr val="FFFF00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t-BR" sz="2400" kern="100" dirty="0">
                <a:effectLst/>
                <a:highlight>
                  <a:srgbClr val="FFFF00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ublicação de relatórios no portal da prefeitura.</a:t>
            </a:r>
          </a:p>
          <a:p>
            <a:endParaRPr lang="pt-BR" sz="2100" b="1" dirty="0">
              <a:highlight>
                <a:srgbClr val="FFFF00"/>
              </a:highlight>
            </a:endParaRPr>
          </a:p>
          <a:p>
            <a:endParaRPr lang="pt-BR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085B1B28-14C8-AE62-DA1C-8F5A62866E64}"/>
              </a:ext>
            </a:extLst>
          </p:cNvPr>
          <p:cNvSpPr txBox="1"/>
          <p:nvPr/>
        </p:nvSpPr>
        <p:spPr>
          <a:xfrm>
            <a:off x="1790299" y="4382352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800" b="1" dirty="0">
                <a:solidFill>
                  <a:schemeClr val="bg1"/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EXECUÇÃO DOS INSTRUMENTOS</a:t>
            </a:r>
            <a:endParaRPr sz="2800" dirty="0">
              <a:solidFill>
                <a:schemeClr val="bg1"/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783924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xmlns="" id="{1B209EA1-95D7-9553-0BB9-FBC53C6B3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xmlns="" id="{EFE27B47-89DE-854F-DA32-E50E99D5D99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>
            <a:extLst>
              <a:ext uri="{FF2B5EF4-FFF2-40B4-BE49-F238E27FC236}">
                <a16:creationId xmlns:a16="http://schemas.microsoft.com/office/drawing/2014/main" xmlns="" id="{A28E252E-DAF0-B3E8-91B1-26D7C36D679E}"/>
              </a:ext>
            </a:extLst>
          </p:cNvPr>
          <p:cNvSpPr txBox="1"/>
          <p:nvPr/>
        </p:nvSpPr>
        <p:spPr>
          <a:xfrm>
            <a:off x="873675" y="1828801"/>
            <a:ext cx="5887344" cy="13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800" b="1" i="0" dirty="0">
              <a:solidFill>
                <a:schemeClr val="bg1"/>
              </a:solidFill>
              <a:effectLst/>
              <a:highlight>
                <a:srgbClr val="FF66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dirty="0">
                <a:solidFill>
                  <a:schemeClr val="bg1"/>
                </a:solidFill>
                <a:highlight>
                  <a:srgbClr val="FF66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 ú v i d a s ?</a:t>
            </a:r>
            <a:endParaRPr sz="4800" dirty="0">
              <a:solidFill>
                <a:schemeClr val="bg1"/>
              </a:solidFill>
              <a:highlight>
                <a:srgbClr val="FF66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10068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xmlns="" id="{89753842-8492-FB44-109F-005959027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xmlns="" id="{21C13C3F-5DD9-2530-7EE8-AC4F6548F52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>
            <a:extLst>
              <a:ext uri="{FF2B5EF4-FFF2-40B4-BE49-F238E27FC236}">
                <a16:creationId xmlns:a16="http://schemas.microsoft.com/office/drawing/2014/main" xmlns="" id="{B270E534-97A1-52BD-C95A-DB780BCFF97E}"/>
              </a:ext>
            </a:extLst>
          </p:cNvPr>
          <p:cNvSpPr txBox="1"/>
          <p:nvPr/>
        </p:nvSpPr>
        <p:spPr>
          <a:xfrm>
            <a:off x="625642" y="1424540"/>
            <a:ext cx="6689558" cy="292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l"/>
            <a:r>
              <a:rPr lang="pt-BR" sz="4000" b="1" i="0" dirty="0" err="1">
                <a:solidFill>
                  <a:srgbClr val="FF6600"/>
                </a:solidFill>
                <a:effectLst/>
                <a:latin typeface="+mj-lt"/>
              </a:rPr>
              <a:t>TransfereGov</a:t>
            </a:r>
            <a:r>
              <a:rPr lang="pt-BR" sz="4000" b="1" i="0" dirty="0">
                <a:solidFill>
                  <a:srgbClr val="FF6600"/>
                </a:solidFill>
                <a:effectLst/>
                <a:latin typeface="+mj-lt"/>
              </a:rPr>
              <a:t> Transferências Especiais</a:t>
            </a:r>
            <a:endParaRPr lang="pt-BR" sz="3600" b="1" i="0" dirty="0">
              <a:solidFill>
                <a:srgbClr val="FF6600"/>
              </a:solidFill>
              <a:effectLst/>
              <a:latin typeface="+mj-lt"/>
            </a:endParaRPr>
          </a:p>
          <a:p>
            <a:pPr algn="l"/>
            <a:endParaRPr lang="pt-BR" sz="3600" b="1" i="0" dirty="0">
              <a:solidFill>
                <a:schemeClr val="bg1"/>
              </a:solidFill>
              <a:effectLst/>
              <a:latin typeface="+mj-lt"/>
            </a:endParaRPr>
          </a:p>
          <a:p>
            <a:pPr algn="l">
              <a:lnSpc>
                <a:spcPts val="1950"/>
              </a:lnSpc>
            </a:pPr>
            <a:r>
              <a:rPr lang="pt-BR" sz="4400" b="0" i="0" dirty="0">
                <a:solidFill>
                  <a:schemeClr val="bg1"/>
                </a:solidFill>
                <a:effectLst/>
                <a:latin typeface="DM Sans" pitchFamily="2" charset="0"/>
              </a:rPr>
              <a:t>Emendas Pix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600" b="1" dirty="0">
                <a:solidFill>
                  <a:schemeClr val="bg1"/>
                </a:solidFill>
                <a:highlight>
                  <a:srgbClr val="FF66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sz="1800" b="1" dirty="0">
              <a:solidFill>
                <a:schemeClr val="bg1">
                  <a:lumMod val="95000"/>
                </a:schemeClr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99171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xmlns="" id="{C43042D8-415A-5082-1E50-D9837AB7E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xmlns="" id="{C0E978E1-32F2-758E-4847-33B3BFCCC95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>
            <a:extLst>
              <a:ext uri="{FF2B5EF4-FFF2-40B4-BE49-F238E27FC236}">
                <a16:creationId xmlns:a16="http://schemas.microsoft.com/office/drawing/2014/main" xmlns="" id="{E80BF35D-B563-479F-77E4-F5F5C7606521}"/>
              </a:ext>
            </a:extLst>
          </p:cNvPr>
          <p:cNvSpPr txBox="1"/>
          <p:nvPr/>
        </p:nvSpPr>
        <p:spPr>
          <a:xfrm>
            <a:off x="544944" y="711200"/>
            <a:ext cx="6613237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bg1"/>
                </a:solidFill>
                <a:highlight>
                  <a:srgbClr val="FF6600"/>
                </a:highlight>
              </a:rPr>
              <a:t>Participe da transformação da  Gestão Pública!</a:t>
            </a:r>
            <a:endParaRPr lang="pt-BR" sz="5400" b="1" dirty="0">
              <a:solidFill>
                <a:schemeClr val="bg1"/>
              </a:solidFill>
              <a:highlight>
                <a:srgbClr val="FF66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b="1" dirty="0">
              <a:solidFill>
                <a:schemeClr val="bg1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b="1" dirty="0">
              <a:solidFill>
                <a:schemeClr val="bg1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dirty="0">
                <a:solidFill>
                  <a:schemeClr val="bg1"/>
                </a:solidFill>
                <a:highlight>
                  <a:srgbClr val="FF6600"/>
                </a:highlight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Só Venha!</a:t>
            </a:r>
            <a:endParaRPr sz="4800" dirty="0">
              <a:solidFill>
                <a:schemeClr val="bg1"/>
              </a:solidFill>
              <a:highlight>
                <a:srgbClr val="FF66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499930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xmlns="" id="{9DFF3A35-57B1-914B-09E1-77B511032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xmlns="" id="{1FA940AD-67EB-996C-059C-B2C55FDC97D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>
            <a:extLst>
              <a:ext uri="{FF2B5EF4-FFF2-40B4-BE49-F238E27FC236}">
                <a16:creationId xmlns:a16="http://schemas.microsoft.com/office/drawing/2014/main" xmlns="" id="{42580DAE-7B06-D74E-F63A-A32B0569D64E}"/>
              </a:ext>
            </a:extLst>
          </p:cNvPr>
          <p:cNvSpPr txBox="1"/>
          <p:nvPr/>
        </p:nvSpPr>
        <p:spPr>
          <a:xfrm>
            <a:off x="691073" y="1333541"/>
            <a:ext cx="6246795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FF66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EXECUÇÃO DOS INSTRUMENTOS</a:t>
            </a:r>
            <a:endParaRPr sz="13800" b="1" dirty="0">
              <a:solidFill>
                <a:srgbClr val="FF6600"/>
              </a:solidFill>
              <a:highlight>
                <a:srgbClr val="FF6600"/>
              </a:highlight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56;p13">
            <a:extLst>
              <a:ext uri="{FF2B5EF4-FFF2-40B4-BE49-F238E27FC236}">
                <a16:creationId xmlns:a16="http://schemas.microsoft.com/office/drawing/2014/main" xmlns="" id="{89F079A6-590D-3CB5-5C78-BCF60390A8B5}"/>
              </a:ext>
            </a:extLst>
          </p:cNvPr>
          <p:cNvSpPr txBox="1"/>
          <p:nvPr/>
        </p:nvSpPr>
        <p:spPr>
          <a:xfrm>
            <a:off x="2743200" y="2739506"/>
            <a:ext cx="5191807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Dia: 26/11/2025  Das 09h às 12h</a:t>
            </a:r>
          </a:p>
        </p:txBody>
      </p:sp>
    </p:spTree>
    <p:extLst>
      <p:ext uri="{BB962C8B-B14F-4D97-AF65-F5344CB8AC3E}">
        <p14:creationId xmlns:p14="http://schemas.microsoft.com/office/powerpoint/2010/main" val="3564269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xmlns="" id="{1FD05AE3-E5EC-73D6-597A-DA8133DF6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xmlns="" id="{6436F9FB-42C6-6E41-5395-F3381763A9C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>
            <a:extLst>
              <a:ext uri="{FF2B5EF4-FFF2-40B4-BE49-F238E27FC236}">
                <a16:creationId xmlns:a16="http://schemas.microsoft.com/office/drawing/2014/main" xmlns="" id="{1A0CE1A1-027D-A162-CCB3-9EF41002CD47}"/>
              </a:ext>
            </a:extLst>
          </p:cNvPr>
          <p:cNvSpPr txBox="1"/>
          <p:nvPr/>
        </p:nvSpPr>
        <p:spPr>
          <a:xfrm>
            <a:off x="822036" y="508001"/>
            <a:ext cx="6142182" cy="375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indent="0">
              <a:buNone/>
              <a:defRPr/>
            </a:pPr>
            <a:r>
              <a:rPr lang="pt-BR" altLang="pt-BR" sz="1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 de formação:</a:t>
            </a:r>
          </a:p>
          <a:p>
            <a:pPr marL="0" indent="0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MBA em Gestão Pública e Inovação</a:t>
            </a:r>
          </a:p>
          <a:p>
            <a:pPr marL="0" indent="0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Especialista em Contabilidade Gerencial e Empresarial</a:t>
            </a:r>
          </a:p>
          <a:p>
            <a:pPr marL="0" indent="0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Bacharel em Administração</a:t>
            </a:r>
          </a:p>
          <a:p>
            <a:pPr marL="0" indent="0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Bacharel em Ciências Contábeis</a:t>
            </a:r>
          </a:p>
          <a:p>
            <a:pPr marL="360363" lvl="1" indent="-179388">
              <a:buNone/>
              <a:defRPr/>
            </a:pPr>
            <a:endParaRPr lang="pt-BR" altLang="pt-BR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138" lvl="1" indent="-180975">
              <a:buNone/>
              <a:defRPr/>
            </a:pPr>
            <a:r>
              <a:rPr lang="pt-BR" altLang="pt-BR" sz="1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Atuação:</a:t>
            </a:r>
          </a:p>
          <a:p>
            <a:pPr marL="84138" lvl="1" indent="-180975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Universitário</a:t>
            </a:r>
          </a:p>
          <a:p>
            <a:pPr marL="84138" lvl="1" indent="-180975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Palestrante / Instrutor Técnico</a:t>
            </a:r>
          </a:p>
          <a:p>
            <a:pPr marL="84138" lvl="1" indent="-180975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Contador de Gestão Municipal</a:t>
            </a:r>
          </a:p>
          <a:p>
            <a:pPr lvl="4" algn="r">
              <a:buNone/>
              <a:defRPr/>
            </a:pPr>
            <a:endParaRPr lang="pt-BR" altLang="pt-BR" sz="1600" b="1" dirty="0">
              <a:solidFill>
                <a:schemeClr val="bg1"/>
              </a:solidFill>
              <a:highlight>
                <a:srgbClr val="FF66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 algn="r">
              <a:buNone/>
              <a:defRPr/>
            </a:pPr>
            <a:endParaRPr lang="pt-BR" altLang="pt-BR" sz="1600" b="1" dirty="0">
              <a:solidFill>
                <a:schemeClr val="bg1"/>
              </a:solidFill>
              <a:highlight>
                <a:srgbClr val="FF66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 algn="r">
              <a:buNone/>
              <a:defRPr/>
            </a:pPr>
            <a:r>
              <a:rPr lang="pt-BR" altLang="pt-BR" sz="2000" b="1" dirty="0">
                <a:solidFill>
                  <a:schemeClr val="bg1"/>
                </a:solidFill>
                <a:highlight>
                  <a:srgbClr val="FF66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Nilson Francisco Tognato</a:t>
            </a:r>
            <a:endParaRPr sz="2000" dirty="0">
              <a:solidFill>
                <a:schemeClr val="bg1"/>
              </a:solidFill>
              <a:highlight>
                <a:srgbClr val="FF66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753806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xmlns="" id="{1A7A5FE6-0F83-A764-C1A5-CDC16B12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xmlns="" id="{31F7C552-ED11-7E52-F606-27F9A92FE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xmlns="" id="{AE67E676-14F2-EE73-62C9-B3F8F91268CB}"/>
              </a:ext>
            </a:extLst>
          </p:cNvPr>
          <p:cNvSpPr txBox="1"/>
          <p:nvPr/>
        </p:nvSpPr>
        <p:spPr>
          <a:xfrm>
            <a:off x="86628" y="88826"/>
            <a:ext cx="8614609" cy="4088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pt-BR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01 - Liberação de recursos e cronograma de desembolso</a:t>
            </a:r>
            <a:br>
              <a:rPr lang="pt-BR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02 - Execução física - acompanhamento das metas</a:t>
            </a:r>
            <a:br>
              <a:rPr lang="pt-BR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03 - Execução financeira - movimentação bancária</a:t>
            </a:r>
            <a:br>
              <a:rPr lang="pt-BR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04 - Utilização da conta bancária específica</a:t>
            </a:r>
            <a:br>
              <a:rPr lang="pt-BR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05 - Registro de despesas e comprovantes</a:t>
            </a:r>
            <a:br>
              <a:rPr lang="pt-BR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06 - Alterações no plano de trabalho</a:t>
            </a:r>
            <a:br>
              <a:rPr lang="pt-BR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07 - Reprogramações e prorrogações</a:t>
            </a:r>
            <a:endParaRPr lang="pt-BR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BCDF29E4-4943-2934-2BF8-1C278369C386}"/>
              </a:ext>
            </a:extLst>
          </p:cNvPr>
          <p:cNvSpPr txBox="1"/>
          <p:nvPr/>
        </p:nvSpPr>
        <p:spPr>
          <a:xfrm>
            <a:off x="1790299" y="4382352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bg1"/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EXECUÇÃO DOS INSTRUMENTOS</a:t>
            </a:r>
            <a:endParaRPr sz="2800" dirty="0">
              <a:solidFill>
                <a:schemeClr val="bg1"/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55590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xmlns="" id="{38BC77E1-0390-FEDB-43F1-E307D4E11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xmlns="" id="{0686AD6E-924C-BC38-7AA5-637250705B4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xmlns="" id="{CA27417A-9BDB-9A32-B287-22E4F9D34139}"/>
              </a:ext>
            </a:extLst>
          </p:cNvPr>
          <p:cNvSpPr txBox="1"/>
          <p:nvPr/>
        </p:nvSpPr>
        <p:spPr>
          <a:xfrm>
            <a:off x="86628" y="88826"/>
            <a:ext cx="8614609" cy="4139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pt-BR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08 - Gestão de saldos e rendimentos</a:t>
            </a:r>
            <a:br>
              <a:rPr lang="pt-BR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09 - Procedimentos de cancelamento e devolução de </a:t>
            </a: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pt-BR" sz="2400" b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pt-BR" sz="2400" b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recursos</a:t>
            </a:r>
            <a:r>
              <a:rPr lang="pt-BR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10 - Comunicação com a concedente via sistema</a:t>
            </a:r>
            <a:br>
              <a:rPr lang="pt-BR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11 - Registro de ocorrências e justificativas</a:t>
            </a:r>
            <a:br>
              <a:rPr lang="pt-BR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12 - Boas práticas na execução física/financeira dos </a:t>
            </a: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pt-BR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pt-BR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instrumentos</a:t>
            </a:r>
            <a:endParaRPr lang="pt-BR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46540C43-CCE6-27C4-1928-D946E966FED1}"/>
              </a:ext>
            </a:extLst>
          </p:cNvPr>
          <p:cNvSpPr txBox="1"/>
          <p:nvPr/>
        </p:nvSpPr>
        <p:spPr>
          <a:xfrm>
            <a:off x="1790299" y="4382352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bg1"/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EXECUÇÃO DOS INSTRUMENTOS</a:t>
            </a:r>
            <a:endParaRPr sz="2800" dirty="0">
              <a:solidFill>
                <a:schemeClr val="bg1"/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819787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xmlns="" id="{8ED29215-2003-5974-C6CA-3CEDDA42D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xmlns="" id="{A5AB3938-E46E-3C82-800B-956BBF446E3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xmlns="" id="{D700BD24-7DAB-5977-A45C-ED44779F4116}"/>
              </a:ext>
            </a:extLst>
          </p:cNvPr>
          <p:cNvSpPr txBox="1"/>
          <p:nvPr/>
        </p:nvSpPr>
        <p:spPr>
          <a:xfrm>
            <a:off x="96253" y="88826"/>
            <a:ext cx="8614609" cy="283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01 – Liberação de recursos e cronograma de desembolso</a:t>
            </a:r>
            <a:endParaRPr lang="pt-BR" sz="24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Os recursos são liberados conforme o </a:t>
            </a:r>
            <a:r>
              <a:rPr lang="pt-BR" sz="24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cronograma físico-financeiro</a:t>
            </a:r>
            <a:r>
              <a:rPr lang="pt-BR" sz="2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aprovado.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 desembolso depende da análise técnica e da regularidade fiscal do convenente.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kern="100" dirty="0">
                <a:effectLst/>
                <a:highlight>
                  <a:srgbClr val="FFFF00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Ministério da Saúde libera parcelas para construção de UBS conforme etapas concluídas.</a:t>
            </a:r>
            <a:endParaRPr lang="pt-BR" sz="2400" dirty="0">
              <a:solidFill>
                <a:schemeClr val="tx1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6C56D3B8-C702-02B2-0BB7-BCEA800F5117}"/>
              </a:ext>
            </a:extLst>
          </p:cNvPr>
          <p:cNvSpPr txBox="1"/>
          <p:nvPr/>
        </p:nvSpPr>
        <p:spPr>
          <a:xfrm>
            <a:off x="1790299" y="4382352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800" b="1" dirty="0">
                <a:solidFill>
                  <a:schemeClr val="bg1"/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EXECUÇÃO DOS INSTRUMENTOS</a:t>
            </a:r>
            <a:endParaRPr sz="2800" dirty="0">
              <a:solidFill>
                <a:schemeClr val="bg1"/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205052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xmlns="" id="{CD5D2B75-5BC6-8AAE-2F1C-392904657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xmlns="" id="{0D8510A9-722C-FA0D-1399-9717BD8CB09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xmlns="" id="{3F65CED9-F0E2-C25E-8D92-1B02AC55FBFB}"/>
              </a:ext>
            </a:extLst>
          </p:cNvPr>
          <p:cNvSpPr txBox="1"/>
          <p:nvPr/>
        </p:nvSpPr>
        <p:spPr>
          <a:xfrm>
            <a:off x="96253" y="88826"/>
            <a:ext cx="8614609" cy="2472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02 – Execução física – acompanhamento das metas</a:t>
            </a:r>
            <a:endParaRPr lang="pt-BR" sz="24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execução física refere-se ao cumprimento das </a:t>
            </a:r>
            <a:r>
              <a:rPr lang="pt-BR" sz="24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metas e etapas previstas no plano de trabalho</a:t>
            </a:r>
            <a:r>
              <a:rPr lang="pt-BR" sz="2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 acompanhamento é feito via relatórios e visitas técnicas.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highlight>
                  <a:srgbClr val="FFFF00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Entrega de 100 computadores em escolas municipais como meta pactuada.</a:t>
            </a:r>
            <a:endParaRPr lang="pt-BR" sz="2400" dirty="0">
              <a:solidFill>
                <a:schemeClr val="tx1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22982AE6-D8DB-132D-6BC2-05AB7DDDDB6C}"/>
              </a:ext>
            </a:extLst>
          </p:cNvPr>
          <p:cNvSpPr txBox="1"/>
          <p:nvPr/>
        </p:nvSpPr>
        <p:spPr>
          <a:xfrm>
            <a:off x="1790299" y="4382352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800" b="1" dirty="0">
                <a:solidFill>
                  <a:schemeClr val="bg1"/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EXECUÇÃO DOS INSTRUMENTOS</a:t>
            </a:r>
            <a:endParaRPr sz="2800" dirty="0">
              <a:solidFill>
                <a:schemeClr val="bg1"/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973600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xmlns="" id="{ABA140F8-D2CB-D51D-B455-D6F178178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xmlns="" id="{FCF7C2F7-5D9E-91E4-EFBD-4F65979AE1F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xmlns="" id="{9CD5FDE7-C0FB-3829-C797-1431E1D099F1}"/>
              </a:ext>
            </a:extLst>
          </p:cNvPr>
          <p:cNvSpPr txBox="1"/>
          <p:nvPr/>
        </p:nvSpPr>
        <p:spPr>
          <a:xfrm>
            <a:off x="96253" y="88826"/>
            <a:ext cx="8614609" cy="200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03 – Execução financeira – movimentação bancária</a:t>
            </a:r>
            <a:endParaRPr lang="pt-BR" sz="24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Toda movimentação deve ocorrer pela </a:t>
            </a:r>
            <a:r>
              <a:rPr lang="pt-BR" sz="24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conta específica vinculada ao instrumento</a:t>
            </a:r>
            <a:r>
              <a:rPr lang="pt-BR" sz="2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garantindo rastreabilidade.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kern="100" dirty="0">
                <a:effectLst/>
                <a:highlight>
                  <a:srgbClr val="FFFF00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Pagamento de fornecedores diretamente da conta do convênio.</a:t>
            </a:r>
            <a:endParaRPr lang="pt-BR" sz="2400" dirty="0">
              <a:solidFill>
                <a:schemeClr val="tx1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25BF149D-3A7B-1A2D-C354-EA69E7177CE0}"/>
              </a:ext>
            </a:extLst>
          </p:cNvPr>
          <p:cNvSpPr txBox="1"/>
          <p:nvPr/>
        </p:nvSpPr>
        <p:spPr>
          <a:xfrm>
            <a:off x="1790299" y="4382352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800" b="1" dirty="0">
                <a:solidFill>
                  <a:schemeClr val="bg1"/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EXECUÇÃO DOS INSTRUMENTOS</a:t>
            </a:r>
            <a:endParaRPr sz="2800" dirty="0">
              <a:solidFill>
                <a:schemeClr val="bg1"/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47451330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2438</TotalTime>
  <Words>534</Words>
  <Application>Microsoft Office PowerPoint</Application>
  <PresentationFormat>Apresentação na tela (16:9)</PresentationFormat>
  <Paragraphs>82</Paragraphs>
  <Slides>20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6" baseType="lpstr">
      <vt:lpstr>Arial</vt:lpstr>
      <vt:lpstr>Montserrat</vt:lpstr>
      <vt:lpstr>Times New Roman</vt:lpstr>
      <vt:lpstr>DM Sans</vt:lpstr>
      <vt:lpstr>Calibri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683</cp:revision>
  <dcterms:modified xsi:type="dcterms:W3CDTF">2025-11-25T23:00:36Z</dcterms:modified>
</cp:coreProperties>
</file>